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63" r:id="rId3"/>
    <p:sldId id="409" r:id="rId4"/>
    <p:sldId id="408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E469"/>
    <a:srgbClr val="C953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120" d="100"/>
          <a:sy n="120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B4AC2-4D68-468E-AE62-B7882832A190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AF69C-D50B-48A8-B53F-F1A67A289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334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EBBC8-0EC3-4590-8878-E165204ED24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336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EBBC8-0EC3-4590-8878-E165204ED24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044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08D2A5-2271-479A-9DE0-ADBC7A9C6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EF2E578-2631-484C-9D15-0CB0A1598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5543C00-4702-484C-8BF5-6E24B333A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ED86-F2FF-4157-AC2A-FFF8491F62D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7C8EDE6-8663-45E9-A2B4-CF325B721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E720BC2-B291-4152-BA79-7E470F026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C266-0F9D-4230-8C36-973CA3968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77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6D957C-7FF0-45EE-BA6F-A131B13E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2A098AA-4347-493F-BD13-0190ED919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7A30353-B7BB-4F42-A992-E0ADDBE86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ED86-F2FF-4157-AC2A-FFF8491F62D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5B9FE33-22EE-4782-8807-DF324608F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FB4DE90-7427-4EFE-BAF6-B009A3035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C266-0F9D-4230-8C36-973CA3968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1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F090084-52B2-4692-A135-FB4CA1EC40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C512116-01F0-4F74-9A5B-19D78E66AA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E48AAC9-32EE-4C10-9A1E-57C8A5DF0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ED86-F2FF-4157-AC2A-FFF8491F62D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729CC17-6757-4132-A692-FB0E8D61F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2196281-F4C2-43B3-8F8A-A04E905F5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C266-0F9D-4230-8C36-973CA3968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428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55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5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4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2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1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0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2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BE1-2D97-4B39-BAEB-822575A64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68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BE1-2D97-4B39-BAEB-822575A64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624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30"/>
            <a:ext cx="103632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22"/>
            <a:ext cx="103632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59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57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43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29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15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01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287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BE1-2D97-4B39-BAEB-822575A64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258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53028" y="2239963"/>
            <a:ext cx="7579785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636004" y="2239963"/>
            <a:ext cx="7579785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BE1-2D97-4B39-BAEB-822575A64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453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591" indent="0">
              <a:buNone/>
              <a:defRPr sz="2100" b="1"/>
            </a:lvl2pPr>
            <a:lvl3pPr marL="957183" indent="0">
              <a:buNone/>
              <a:defRPr sz="1900" b="1"/>
            </a:lvl3pPr>
            <a:lvl4pPr marL="1435774" indent="0">
              <a:buNone/>
              <a:defRPr sz="1600" b="1"/>
            </a:lvl4pPr>
            <a:lvl5pPr marL="1914367" indent="0">
              <a:buNone/>
              <a:defRPr sz="1600" b="1"/>
            </a:lvl5pPr>
            <a:lvl6pPr marL="2392958" indent="0">
              <a:buNone/>
              <a:defRPr sz="1600" b="1"/>
            </a:lvl6pPr>
            <a:lvl7pPr marL="2871548" indent="0">
              <a:buNone/>
              <a:defRPr sz="1600" b="1"/>
            </a:lvl7pPr>
            <a:lvl8pPr marL="3350139" indent="0">
              <a:buNone/>
              <a:defRPr sz="1600" b="1"/>
            </a:lvl8pPr>
            <a:lvl9pPr marL="382873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4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591" indent="0">
              <a:buNone/>
              <a:defRPr sz="2100" b="1"/>
            </a:lvl2pPr>
            <a:lvl3pPr marL="957183" indent="0">
              <a:buNone/>
              <a:defRPr sz="1900" b="1"/>
            </a:lvl3pPr>
            <a:lvl4pPr marL="1435774" indent="0">
              <a:buNone/>
              <a:defRPr sz="1600" b="1"/>
            </a:lvl4pPr>
            <a:lvl5pPr marL="1914367" indent="0">
              <a:buNone/>
              <a:defRPr sz="1600" b="1"/>
            </a:lvl5pPr>
            <a:lvl6pPr marL="2392958" indent="0">
              <a:buNone/>
              <a:defRPr sz="1600" b="1"/>
            </a:lvl6pPr>
            <a:lvl7pPr marL="2871548" indent="0">
              <a:buNone/>
              <a:defRPr sz="1600" b="1"/>
            </a:lvl7pPr>
            <a:lvl8pPr marL="3350139" indent="0">
              <a:buNone/>
              <a:defRPr sz="1600" b="1"/>
            </a:lvl8pPr>
            <a:lvl9pPr marL="382873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4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BE1-2D97-4B39-BAEB-822575A64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030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BE1-2D97-4B39-BAEB-822575A64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331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BE1-2D97-4B39-BAEB-822575A64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257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11" y="273050"/>
            <a:ext cx="4011084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6" y="273076"/>
            <a:ext cx="6815666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11" y="1435103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591" indent="0">
              <a:buNone/>
              <a:defRPr sz="1300"/>
            </a:lvl2pPr>
            <a:lvl3pPr marL="957183" indent="0">
              <a:buNone/>
              <a:defRPr sz="1000"/>
            </a:lvl3pPr>
            <a:lvl4pPr marL="1435774" indent="0">
              <a:buNone/>
              <a:defRPr sz="1000"/>
            </a:lvl4pPr>
            <a:lvl5pPr marL="1914367" indent="0">
              <a:buNone/>
              <a:defRPr sz="1000"/>
            </a:lvl5pPr>
            <a:lvl6pPr marL="2392958" indent="0">
              <a:buNone/>
              <a:defRPr sz="1000"/>
            </a:lvl6pPr>
            <a:lvl7pPr marL="2871548" indent="0">
              <a:buNone/>
              <a:defRPr sz="1000"/>
            </a:lvl7pPr>
            <a:lvl8pPr marL="3350139" indent="0">
              <a:buNone/>
              <a:defRPr sz="1000"/>
            </a:lvl8pPr>
            <a:lvl9pPr marL="3828732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BE1-2D97-4B39-BAEB-822575A64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812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C4A647-EDF5-47B9-A220-63344201F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8949484-B498-4277-AC04-E27C21579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EA66E29-8E2A-4985-9733-D81DF8C92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ED86-F2FF-4157-AC2A-FFF8491F62D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3BDCD4D-6A64-4A9E-ABF6-B388D569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6D4035F-32E3-4724-865D-7C34F8C16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C266-0F9D-4230-8C36-973CA3968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4405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591" indent="0">
              <a:buNone/>
              <a:defRPr sz="2900"/>
            </a:lvl2pPr>
            <a:lvl3pPr marL="957183" indent="0">
              <a:buNone/>
              <a:defRPr sz="2500"/>
            </a:lvl3pPr>
            <a:lvl4pPr marL="1435774" indent="0">
              <a:buNone/>
              <a:defRPr sz="2100"/>
            </a:lvl4pPr>
            <a:lvl5pPr marL="1914367" indent="0">
              <a:buNone/>
              <a:defRPr sz="2100"/>
            </a:lvl5pPr>
            <a:lvl6pPr marL="2392958" indent="0">
              <a:buNone/>
              <a:defRPr sz="2100"/>
            </a:lvl6pPr>
            <a:lvl7pPr marL="2871548" indent="0">
              <a:buNone/>
              <a:defRPr sz="2100"/>
            </a:lvl7pPr>
            <a:lvl8pPr marL="3350139" indent="0">
              <a:buNone/>
              <a:defRPr sz="2100"/>
            </a:lvl8pPr>
            <a:lvl9pPr marL="3828732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591" indent="0">
              <a:buNone/>
              <a:defRPr sz="1300"/>
            </a:lvl2pPr>
            <a:lvl3pPr marL="957183" indent="0">
              <a:buNone/>
              <a:defRPr sz="1000"/>
            </a:lvl3pPr>
            <a:lvl4pPr marL="1435774" indent="0">
              <a:buNone/>
              <a:defRPr sz="1000"/>
            </a:lvl4pPr>
            <a:lvl5pPr marL="1914367" indent="0">
              <a:buNone/>
              <a:defRPr sz="1000"/>
            </a:lvl5pPr>
            <a:lvl6pPr marL="2392958" indent="0">
              <a:buNone/>
              <a:defRPr sz="1000"/>
            </a:lvl6pPr>
            <a:lvl7pPr marL="2871548" indent="0">
              <a:buNone/>
              <a:defRPr sz="1000"/>
            </a:lvl7pPr>
            <a:lvl8pPr marL="3350139" indent="0">
              <a:buNone/>
              <a:defRPr sz="1000"/>
            </a:lvl8pPr>
            <a:lvl9pPr marL="3828732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BE1-2D97-4B39-BAEB-822575A64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BE1-2D97-4B39-BAEB-822575A64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224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2376153" y="384175"/>
            <a:ext cx="3839633" cy="81930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3018" y="384175"/>
            <a:ext cx="11319934" cy="81930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2BE1-2D97-4B39-BAEB-822575A64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588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_цвет 2 cop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ronze_01grad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" r="1497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5" name="image4.png"/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15414" y="548680"/>
            <a:ext cx="2688299" cy="33289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12560349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2117" y="49217"/>
            <a:ext cx="12192000" cy="931515"/>
          </a:xfrm>
          <a:prstGeom prst="rect">
            <a:avLst/>
          </a:prstGeom>
          <a:solidFill>
            <a:srgbClr val="66615E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96" tIns="47847" rIns="95696" bIns="47847" anchor="ctr"/>
          <a:lstStyle/>
          <a:p>
            <a:pPr algn="ctr" eaLnBrk="1" hangingPunct="1">
              <a:defRPr/>
            </a:pPr>
            <a:endParaRPr lang="ru-RU" sz="1800">
              <a:solidFill>
                <a:srgbClr val="9A9592"/>
              </a:solidFill>
            </a:endParaRPr>
          </a:p>
        </p:txBody>
      </p:sp>
      <p:sp>
        <p:nvSpPr>
          <p:cNvPr id="5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11664619" y="492944"/>
            <a:ext cx="220133" cy="16986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46D3EE-DCBB-417F-B215-1FB6F9981A4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1026" name="Picture 2" descr="C:\Users\221\Desktop\Логотип Минпромторг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0" y="315963"/>
            <a:ext cx="1629470" cy="19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2104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D77B1F-C6A8-4E1C-B6D4-3E0DAEF39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A9EC53B-35C6-49A6-B866-290921907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1C57A81-14DD-42D7-BD56-1364A23B4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ED86-F2FF-4157-AC2A-FFF8491F62D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D359EE9-A180-484D-A229-75C110BE7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7BE0DA0-ED90-485D-B5B9-CEB6FAEF5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C266-0F9D-4230-8C36-973CA3968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30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BCE05E-53DA-40C1-8862-A0B93E5BA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94E860F-3882-4042-9BB6-6D4C63F079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BE8CAEE-4E5A-44D0-9D5B-018EA1CCB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3BDF2C1-53C5-4E6A-A288-D48353240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ED86-F2FF-4157-AC2A-FFF8491F62D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6FFD88A-C931-461C-B26F-52A96C15F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5E99FE7-BE06-4F6C-9CA6-E463F1D1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C266-0F9D-4230-8C36-973CA3968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29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EA17AA-695F-4682-A62D-139CF8954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C08F504-851B-4F25-9F4B-40E12A24E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2CC6D7F-9AA2-4F85-BDBB-875D62262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6076703-7BAF-41F3-8BB4-F2D360174F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E1A0DDC8-F7C8-4027-8933-BDF1FD980F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7586107-3A16-4067-BC7A-D8AC861D0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ED86-F2FF-4157-AC2A-FFF8491F62D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002C844-2B51-40F8-BC55-FBE176A0E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8402F06-35F5-4232-8D61-FBC74BC20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C266-0F9D-4230-8C36-973CA3968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52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BADAC9-A82A-4F34-83F9-DEA6C6BFF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88A5E11-4F39-43A3-AE14-2EEBA7F6C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ED86-F2FF-4157-AC2A-FFF8491F62D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B934EE3-B933-45C7-9E5A-CBD658BE3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1BA49FD-41F1-419E-AB37-EEBE03CFC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C266-0F9D-4230-8C36-973CA3968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711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B3871BA-9C0C-482C-9823-74C4F725A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ED86-F2FF-4157-AC2A-FFF8491F62D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48078CD-CB4F-4BA4-8CC7-9D526CAFF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383F59F-B362-4631-B1F7-F5C115B90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C266-0F9D-4230-8C36-973CA3968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41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D5761E-4A4A-4F09-9BD2-395ED9106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567E11B-16D7-49F1-9037-708207F2C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8D5AE9B-6EEE-4448-9280-52799578B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F438DF9-C769-4585-9FEC-A2F5A949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ED86-F2FF-4157-AC2A-FFF8491F62D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83E6F40-15D0-4A4B-8676-69918E0C1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8A47EA0-55F4-4A25-90BA-897BCB4C2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C266-0F9D-4230-8C36-973CA3968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6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93E580-ADBD-4C34-889C-FBDE4A154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F237038-ABD0-462F-99DC-027B20025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022FA61-E7D7-4F1F-B0EC-E440D8F68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F9DB9A9-4145-4A04-B861-4A8002D7D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ED86-F2FF-4157-AC2A-FFF8491F62D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4375F57-E038-4A2B-8C3B-683AE877C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8882F4E-967F-4CDC-8F4B-E471EBD75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C266-0F9D-4230-8C36-973CA3968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43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8FA9B2-C446-4221-988A-F69B2F341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52102EA-4AE3-4DF4-A632-D04706959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2F72008-4DA0-433E-93FA-4CC02C9A16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FED86-F2FF-4157-AC2A-FFF8491F62D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4DFA0F8-3E6E-4355-8567-C4733F8A09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4A578A5-A901-4B81-893F-80C47BD03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AC266-0F9D-4230-8C36-973CA3968C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89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5716" tIns="47859" rIns="95716" bIns="47859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5716" tIns="47859" rIns="95716" bIns="4785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80"/>
            <a:ext cx="2844800" cy="365125"/>
          </a:xfrm>
          <a:prstGeom prst="rect">
            <a:avLst/>
          </a:prstGeom>
        </p:spPr>
        <p:txBody>
          <a:bodyPr vert="horz" lIns="95716" tIns="47859" rIns="95716" bIns="4785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80"/>
            <a:ext cx="3860800" cy="365125"/>
          </a:xfrm>
          <a:prstGeom prst="rect">
            <a:avLst/>
          </a:prstGeom>
        </p:spPr>
        <p:txBody>
          <a:bodyPr vert="horz" lIns="95716" tIns="47859" rIns="95716" bIns="4785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80"/>
            <a:ext cx="2844800" cy="365125"/>
          </a:xfrm>
          <a:prstGeom prst="rect">
            <a:avLst/>
          </a:prstGeom>
        </p:spPr>
        <p:txBody>
          <a:bodyPr vert="horz" lIns="95716" tIns="47859" rIns="95716" bIns="4785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82BE1-2D97-4B39-BAEB-822575A64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82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defTabSz="957183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8943" indent="-358943" algn="l" defTabSz="957183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712" indent="-299119" algn="l" defTabSz="9571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478" indent="-239296" algn="l" defTabSz="9571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070" indent="-239296" algn="l" defTabSz="9571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3659" indent="-239296" algn="l" defTabSz="957183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2252" indent="-239296" algn="l" defTabSz="9571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0844" indent="-239296" algn="l" defTabSz="9571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9436" indent="-239296" algn="l" defTabSz="9571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8027" indent="-239296" algn="l" defTabSz="9571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18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591" algn="l" defTabSz="95718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183" algn="l" defTabSz="95718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5774" algn="l" defTabSz="95718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4367" algn="l" defTabSz="95718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2958" algn="l" defTabSz="95718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1548" algn="l" defTabSz="95718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0139" algn="l" defTabSz="95718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28732" algn="l" defTabSz="95718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1" y="2521064"/>
            <a:ext cx="10386390" cy="866124"/>
          </a:xfrm>
          <a:prstGeom prst="rect">
            <a:avLst/>
          </a:prstGeom>
          <a:noFill/>
        </p:spPr>
        <p:txBody>
          <a:bodyPr wrap="square" lIns="95746" tIns="47874" rIns="95746" bIns="47874" rtlCol="0">
            <a:spAutoFit/>
          </a:bodyPr>
          <a:lstStyle/>
          <a:p>
            <a:pPr algn="ctr" defTabSz="957180"/>
            <a:r>
              <a:rPr lang="ru-RU" sz="25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информационных ресурсов Минпромторга России в целях обеспечения повышения качества продукции военного назначения»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6822" y="6180315"/>
            <a:ext cx="3198355" cy="342904"/>
          </a:xfrm>
          <a:prstGeom prst="rect">
            <a:avLst/>
          </a:prstGeom>
          <a:noFill/>
        </p:spPr>
        <p:txBody>
          <a:bodyPr wrap="square" lIns="95746" tIns="47874" rIns="95746" bIns="47874" rtlCol="0">
            <a:spAutoFit/>
          </a:bodyPr>
          <a:lstStyle/>
          <a:p>
            <a:pPr algn="ctr" defTabSz="957180"/>
            <a:r>
              <a:rPr lang="ru-RU" sz="1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2021 год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F24C3FB-BA45-42D5-876C-C83CA68449A1}"/>
              </a:ext>
            </a:extLst>
          </p:cNvPr>
          <p:cNvSpPr txBox="1"/>
          <p:nvPr/>
        </p:nvSpPr>
        <p:spPr>
          <a:xfrm>
            <a:off x="6893120" y="4902642"/>
            <a:ext cx="5298880" cy="1020013"/>
          </a:xfrm>
          <a:prstGeom prst="rect">
            <a:avLst/>
          </a:prstGeom>
          <a:noFill/>
        </p:spPr>
        <p:txBody>
          <a:bodyPr wrap="square" lIns="95746" tIns="47874" rIns="95746" bIns="47874" rtlCol="0">
            <a:spAutoFit/>
          </a:bodyPr>
          <a:lstStyle/>
          <a:p>
            <a:pPr defTabSz="957180"/>
            <a:r>
              <a:rPr lang="ru-RU" sz="1200" b="1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Мушков Александр Юрьевич, </a:t>
            </a:r>
            <a:endParaRPr lang="en-US" sz="1200" b="1" dirty="0">
              <a:solidFill>
                <a:prstClr val="white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defTabSz="957180"/>
            <a:r>
              <a:rPr lang="ru-RU" sz="1200" b="1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заместитель генерального директора по научной работе</a:t>
            </a:r>
            <a:r>
              <a:rPr lang="en-US" sz="1200" b="1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ФГУП «ВНИИ «Центр»</a:t>
            </a:r>
            <a:endParaRPr lang="en-US" sz="1200" b="1" dirty="0">
              <a:solidFill>
                <a:prstClr val="white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defTabSz="957180"/>
            <a:endParaRPr lang="en-US" sz="1200" b="1" dirty="0">
              <a:solidFill>
                <a:prstClr val="white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defTabSz="957180"/>
            <a:r>
              <a:rPr lang="ru-RU" sz="1200" b="1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Андреев Сергей Николаевич, </a:t>
            </a:r>
            <a:endParaRPr lang="en-US" sz="1200" b="1" dirty="0">
              <a:solidFill>
                <a:prstClr val="white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defTabSz="957180"/>
            <a:r>
              <a:rPr lang="ru-RU" sz="1200" b="1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руководитель Центра каталогизации</a:t>
            </a:r>
            <a:r>
              <a:rPr lang="en-US" sz="1200" b="1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prstClr val="white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ФГУП «ВНИИ «Центр»</a:t>
            </a:r>
          </a:p>
        </p:txBody>
      </p:sp>
    </p:spTree>
    <p:extLst>
      <p:ext uri="{BB962C8B-B14F-4D97-AF65-F5344CB8AC3E}">
        <p14:creationId xmlns:p14="http://schemas.microsoft.com/office/powerpoint/2010/main" val="230073361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: скругленные углы 55">
            <a:extLst>
              <a:ext uri="{FF2B5EF4-FFF2-40B4-BE49-F238E27FC236}">
                <a16:creationId xmlns:a16="http://schemas.microsoft.com/office/drawing/2014/main" xmlns="" id="{A9284ABC-AA23-443D-AD61-251198BD4A1C}"/>
              </a:ext>
            </a:extLst>
          </p:cNvPr>
          <p:cNvSpPr/>
          <p:nvPr/>
        </p:nvSpPr>
        <p:spPr>
          <a:xfrm>
            <a:off x="3728673" y="6128203"/>
            <a:ext cx="3607824" cy="61804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 стрелкой 70">
            <a:extLst>
              <a:ext uri="{FF2B5EF4-FFF2-40B4-BE49-F238E27FC236}">
                <a16:creationId xmlns:a16="http://schemas.microsoft.com/office/drawing/2014/main" xmlns="" id="{398E3D19-8393-431F-A9B1-0B4C2E38A2D6}"/>
              </a:ext>
            </a:extLst>
          </p:cNvPr>
          <p:cNvCxnSpPr>
            <a:cxnSpLocks/>
          </p:cNvCxnSpPr>
          <p:nvPr/>
        </p:nvCxnSpPr>
        <p:spPr>
          <a:xfrm flipH="1" flipV="1">
            <a:off x="4833133" y="3709734"/>
            <a:ext cx="1" cy="205551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 w="med" len="med"/>
            <a:tailEnd type="none" w="med" len="med"/>
          </a:ln>
          <a:effectLst/>
        </p:spPr>
      </p:cxnSp>
      <p:cxnSp>
        <p:nvCxnSpPr>
          <p:cNvPr id="74" name="Прямая со стрелкой 73">
            <a:extLst>
              <a:ext uri="{FF2B5EF4-FFF2-40B4-BE49-F238E27FC236}">
                <a16:creationId xmlns:a16="http://schemas.microsoft.com/office/drawing/2014/main" xmlns="" id="{62C219D3-5E87-466E-BDEB-47FB73D89A1A}"/>
              </a:ext>
            </a:extLst>
          </p:cNvPr>
          <p:cNvCxnSpPr>
            <a:cxnSpLocks/>
          </p:cNvCxnSpPr>
          <p:nvPr/>
        </p:nvCxnSpPr>
        <p:spPr>
          <a:xfrm flipH="1" flipV="1">
            <a:off x="8028729" y="3731554"/>
            <a:ext cx="1" cy="182964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 w="med" len="med"/>
            <a:tailEnd type="none" w="med" len="med"/>
          </a:ln>
          <a:effectLst/>
        </p:spPr>
      </p:cxnSp>
      <p:sp>
        <p:nvSpPr>
          <p:cNvPr id="30" name="Скругленный прямоугольник 9257">
            <a:extLst>
              <a:ext uri="{FF2B5EF4-FFF2-40B4-BE49-F238E27FC236}">
                <a16:creationId xmlns:a16="http://schemas.microsoft.com/office/drawing/2014/main" xmlns="" id="{1D2DF72B-AAEB-47A4-A246-92C9A13F2E59}"/>
              </a:ext>
            </a:extLst>
          </p:cNvPr>
          <p:cNvSpPr/>
          <p:nvPr/>
        </p:nvSpPr>
        <p:spPr>
          <a:xfrm>
            <a:off x="1006422" y="3713291"/>
            <a:ext cx="754302" cy="467190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5718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Составная часть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endParaRPr kumimoji="0" lang="ru-RU" sz="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9257">
            <a:extLst>
              <a:ext uri="{FF2B5EF4-FFF2-40B4-BE49-F238E27FC236}">
                <a16:creationId xmlns:a16="http://schemas.microsoft.com/office/drawing/2014/main" xmlns="" id="{F81B7AC6-F93E-4C96-8CB4-CC2B19D1E62C}"/>
              </a:ext>
            </a:extLst>
          </p:cNvPr>
          <p:cNvSpPr/>
          <p:nvPr/>
        </p:nvSpPr>
        <p:spPr>
          <a:xfrm>
            <a:off x="628078" y="3308186"/>
            <a:ext cx="754302" cy="467190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5718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Составная часть 1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5718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41BAB7C7-37E3-40E8-B614-F15EA5871C23}"/>
              </a:ext>
            </a:extLst>
          </p:cNvPr>
          <p:cNvSpPr/>
          <p:nvPr/>
        </p:nvSpPr>
        <p:spPr>
          <a:xfrm>
            <a:off x="298214" y="688027"/>
            <a:ext cx="11543925" cy="1806622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853"/>
            <a:ext cx="12192000" cy="645342"/>
          </a:xfrm>
          <a:prstGeom prst="rect">
            <a:avLst/>
          </a:prstGeom>
          <a:solidFill>
            <a:srgbClr val="66615E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r>
              <a:rPr lang="ru-RU" dirty="0">
                <a:solidFill>
                  <a:srgbClr val="9A9592"/>
                </a:solidFill>
              </a:rPr>
              <a:t>а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40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5" y="-550378"/>
            <a:ext cx="1833000" cy="1692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" name="Shape 196"/>
          <p:cNvSpPr/>
          <p:nvPr/>
        </p:nvSpPr>
        <p:spPr>
          <a:xfrm>
            <a:off x="2362206" y="192361"/>
            <a:ext cx="9130072" cy="324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/>
          <a:p>
            <a:pPr algn="ctr">
              <a:lnSpc>
                <a:spcPts val="2000"/>
              </a:lnSpc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Akzidenz-Grotesk Pro Regular"/>
              </a:rPr>
              <a:t>Схема информационного взаимодействия в ходе анализа качества изделий ВВСТ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43015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Цилиндр 18"/>
          <p:cNvSpPr/>
          <p:nvPr/>
        </p:nvSpPr>
        <p:spPr>
          <a:xfrm>
            <a:off x="3314792" y="1340787"/>
            <a:ext cx="2639150" cy="1152047"/>
          </a:xfrm>
          <a:prstGeom prst="can">
            <a:avLst>
              <a:gd name="adj" fmla="val 18023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98000">
                <a:schemeClr val="accent3">
                  <a:lumMod val="105000"/>
                  <a:satMod val="103000"/>
                  <a:tint val="73000"/>
                </a:schemeClr>
              </a:gs>
              <a:gs pos="100000">
                <a:schemeClr val="accent3">
                  <a:lumMod val="105000"/>
                  <a:satMod val="109000"/>
                  <a:tint val="81000"/>
                </a:schemeClr>
              </a:gs>
            </a:gsLst>
          </a:gradFill>
          <a:ln>
            <a:prstDash val="lg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1975" tIns="35987" rIns="71975" bIns="35987"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kzidenz-Grotesk Pro Regular (Заголовки)"/>
                <a:cs typeface="Arial" pitchFamily="34" charset="0"/>
              </a:rPr>
              <a:t>Сведения о качестве из табеля срочных донесений ВП МО РФ</a:t>
            </a:r>
          </a:p>
          <a:p>
            <a:pPr algn="ctr"/>
            <a:r>
              <a:rPr lang="ru-RU" sz="1100" b="1" dirty="0">
                <a:solidFill>
                  <a:srgbClr val="FF0000"/>
                </a:solidFill>
                <a:latin typeface="Akzidenz-Grotesk Pro Regular (Заголовки)"/>
                <a:cs typeface="Arial" pitchFamily="34" charset="0"/>
              </a:rPr>
              <a:t>(планируется)</a:t>
            </a:r>
          </a:p>
        </p:txBody>
      </p:sp>
      <p:sp>
        <p:nvSpPr>
          <p:cNvPr id="22" name="Цилиндр 21"/>
          <p:cNvSpPr/>
          <p:nvPr/>
        </p:nvSpPr>
        <p:spPr>
          <a:xfrm>
            <a:off x="514037" y="1336148"/>
            <a:ext cx="2224287" cy="1152047"/>
          </a:xfrm>
          <a:prstGeom prst="can">
            <a:avLst>
              <a:gd name="adj" fmla="val 18023"/>
            </a:avLst>
          </a:prstGeom>
          <a:gradFill>
            <a:gsLst>
              <a:gs pos="0">
                <a:schemeClr val="accent6"/>
              </a:gs>
              <a:gs pos="95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1975" tIns="35987" rIns="71975" bIns="35987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Akzidenz-Grotesk Pro Regular (Заголовки)"/>
                <a:cs typeface="Arial" pitchFamily="34" charset="0"/>
              </a:rPr>
              <a:t>C</a:t>
            </a:r>
            <a:r>
              <a:rPr lang="ru-RU" sz="1100" b="1" dirty="0">
                <a:solidFill>
                  <a:schemeClr val="tx1"/>
                </a:solidFill>
                <a:latin typeface="Akzidenz-Grotesk Pro Regular (Заголовки)"/>
                <a:cs typeface="Arial" pitchFamily="34" charset="0"/>
              </a:rPr>
              <a:t>ведения о рекламациях на образцы ВВСТ, поставляемые по ГОЗ и на экспорт</a:t>
            </a:r>
          </a:p>
        </p:txBody>
      </p:sp>
      <p:sp>
        <p:nvSpPr>
          <p:cNvPr id="23" name="Стрелка вправо 22"/>
          <p:cNvSpPr/>
          <p:nvPr/>
        </p:nvSpPr>
        <p:spPr>
          <a:xfrm rot="5400000">
            <a:off x="4365216" y="1712206"/>
            <a:ext cx="363442" cy="1933491"/>
          </a:xfrm>
          <a:prstGeom prst="rightArrow">
            <a:avLst>
              <a:gd name="adj1" fmla="val 50000"/>
              <a:gd name="adj2" fmla="val 59798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Цилиндр 19">
            <a:extLst>
              <a:ext uri="{FF2B5EF4-FFF2-40B4-BE49-F238E27FC236}">
                <a16:creationId xmlns:a16="http://schemas.microsoft.com/office/drawing/2014/main" xmlns="" id="{3DA34C87-CAE6-4027-912C-167B9C50D9E4}"/>
              </a:ext>
            </a:extLst>
          </p:cNvPr>
          <p:cNvSpPr/>
          <p:nvPr/>
        </p:nvSpPr>
        <p:spPr>
          <a:xfrm>
            <a:off x="6391383" y="1342221"/>
            <a:ext cx="2337015" cy="1152047"/>
          </a:xfrm>
          <a:prstGeom prst="can">
            <a:avLst>
              <a:gd name="adj" fmla="val 18023"/>
            </a:avLst>
          </a:prstGeom>
          <a:gradFill>
            <a:gsLst>
              <a:gs pos="0">
                <a:schemeClr val="accent4"/>
              </a:gs>
              <a:gs pos="99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1975" tIns="35987" rIns="71975" bIns="35987"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kzidenz-Grotesk Pro Regular (Заголовки)"/>
                <a:cs typeface="Arial" pitchFamily="34" charset="0"/>
              </a:rPr>
              <a:t>Сведения о качестве и СМК предприятий 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  <a:latin typeface="Akzidenz-Grotesk Pro Regular (Заголовки)"/>
                <a:cs typeface="Arial" pitchFamily="34" charset="0"/>
              </a:rPr>
              <a:t>(паспорта организаций ОПК) 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1C5E834-28B3-490A-A57F-42711DB161C7}"/>
              </a:ext>
            </a:extLst>
          </p:cNvPr>
          <p:cNvSpPr/>
          <p:nvPr/>
        </p:nvSpPr>
        <p:spPr>
          <a:xfrm>
            <a:off x="1327746" y="807905"/>
            <a:ext cx="9637776" cy="2834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57180"/>
            <a:r>
              <a:rPr lang="ru-RU" sz="1400" b="1" dirty="0">
                <a:solidFill>
                  <a:prstClr val="black"/>
                </a:solidFill>
              </a:rPr>
              <a:t>Показатели качества изделий ВВСТ из различных источников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9257">
            <a:extLst>
              <a:ext uri="{FF2B5EF4-FFF2-40B4-BE49-F238E27FC236}">
                <a16:creationId xmlns:a16="http://schemas.microsoft.com/office/drawing/2014/main" xmlns="" id="{B2339E40-44DE-4531-A48F-9ED4BF6CA1EC}"/>
              </a:ext>
            </a:extLst>
          </p:cNvPr>
          <p:cNvSpPr/>
          <p:nvPr/>
        </p:nvSpPr>
        <p:spPr>
          <a:xfrm>
            <a:off x="287726" y="2884244"/>
            <a:ext cx="754302" cy="467190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5718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Финальное изделие</a:t>
            </a:r>
            <a:endParaRPr kumimoji="0" lang="ru-RU" sz="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9257">
            <a:extLst>
              <a:ext uri="{FF2B5EF4-FFF2-40B4-BE49-F238E27FC236}">
                <a16:creationId xmlns:a16="http://schemas.microsoft.com/office/drawing/2014/main" xmlns="" id="{89B023B3-60C4-4DB3-9344-2B40B971A52F}"/>
              </a:ext>
            </a:extLst>
          </p:cNvPr>
          <p:cNvSpPr/>
          <p:nvPr/>
        </p:nvSpPr>
        <p:spPr>
          <a:xfrm>
            <a:off x="2266945" y="3712909"/>
            <a:ext cx="1090062" cy="467190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 defTabSz="957180">
              <a:lnSpc>
                <a:spcPts val="900"/>
              </a:lnSpc>
              <a:defRPr/>
            </a:pPr>
            <a:r>
              <a:rPr lang="ru-RU" sz="8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составной части </a:t>
            </a:r>
            <a:r>
              <a:rPr lang="en-US" sz="8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9" name="Скругленный прямоугольник 9257">
            <a:extLst>
              <a:ext uri="{FF2B5EF4-FFF2-40B4-BE49-F238E27FC236}">
                <a16:creationId xmlns:a16="http://schemas.microsoft.com/office/drawing/2014/main" xmlns="" id="{01B64EDE-5C1E-408F-A9BE-0076CB7AE501}"/>
              </a:ext>
            </a:extLst>
          </p:cNvPr>
          <p:cNvSpPr/>
          <p:nvPr/>
        </p:nvSpPr>
        <p:spPr>
          <a:xfrm>
            <a:off x="1909254" y="3301177"/>
            <a:ext cx="1090064" cy="467190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 defTabSz="957180">
              <a:lnSpc>
                <a:spcPts val="900"/>
              </a:lnSpc>
              <a:defRPr/>
            </a:pPr>
            <a:endParaRPr lang="en-US" sz="8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57180">
              <a:lnSpc>
                <a:spcPts val="900"/>
              </a:lnSpc>
              <a:defRPr/>
            </a:pPr>
            <a:r>
              <a:rPr lang="ru-RU" sz="8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составной части 1</a:t>
            </a:r>
            <a:endParaRPr lang="en-US" sz="8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57180">
              <a:lnSpc>
                <a:spcPts val="900"/>
              </a:lnSpc>
              <a:defRPr/>
            </a:pP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lvl="0" algn="ctr" defTabSz="957180">
              <a:lnSpc>
                <a:spcPts val="900"/>
              </a:lnSpc>
              <a:defRPr/>
            </a:pPr>
            <a:endParaRPr lang="en-US" sz="8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9257">
            <a:extLst>
              <a:ext uri="{FF2B5EF4-FFF2-40B4-BE49-F238E27FC236}">
                <a16:creationId xmlns:a16="http://schemas.microsoft.com/office/drawing/2014/main" xmlns="" id="{D6A8167D-6AEF-4D1B-AA04-566D5A5BD9B9}"/>
              </a:ext>
            </a:extLst>
          </p:cNvPr>
          <p:cNvSpPr/>
          <p:nvPr/>
        </p:nvSpPr>
        <p:spPr>
          <a:xfrm>
            <a:off x="1508123" y="2882640"/>
            <a:ext cx="1090064" cy="467190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5718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Головной исполнитель</a:t>
            </a:r>
            <a:endParaRPr kumimoji="0" lang="ru-RU" sz="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" name="Стрелка вправо 22">
            <a:extLst>
              <a:ext uri="{FF2B5EF4-FFF2-40B4-BE49-F238E27FC236}">
                <a16:creationId xmlns:a16="http://schemas.microsoft.com/office/drawing/2014/main" xmlns="" id="{B84C66EE-3512-4BA0-8964-2169FC59C199}"/>
              </a:ext>
            </a:extLst>
          </p:cNvPr>
          <p:cNvSpPr/>
          <p:nvPr/>
        </p:nvSpPr>
        <p:spPr>
          <a:xfrm rot="5400000">
            <a:off x="1429854" y="1710369"/>
            <a:ext cx="363442" cy="1933491"/>
          </a:xfrm>
          <a:prstGeom prst="rightArrow">
            <a:avLst>
              <a:gd name="adj1" fmla="val 50000"/>
              <a:gd name="adj2" fmla="val 59798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22">
            <a:extLst>
              <a:ext uri="{FF2B5EF4-FFF2-40B4-BE49-F238E27FC236}">
                <a16:creationId xmlns:a16="http://schemas.microsoft.com/office/drawing/2014/main" xmlns="" id="{2EC3DDEA-DD56-4D5A-A8A7-716B7F9410B4}"/>
              </a:ext>
            </a:extLst>
          </p:cNvPr>
          <p:cNvSpPr/>
          <p:nvPr/>
        </p:nvSpPr>
        <p:spPr>
          <a:xfrm rot="5400000">
            <a:off x="7423124" y="1709989"/>
            <a:ext cx="363442" cy="1933491"/>
          </a:xfrm>
          <a:prstGeom prst="rightArrow">
            <a:avLst>
              <a:gd name="adj1" fmla="val 50000"/>
              <a:gd name="adj2" fmla="val 59798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9257">
            <a:extLst>
              <a:ext uri="{FF2B5EF4-FFF2-40B4-BE49-F238E27FC236}">
                <a16:creationId xmlns:a16="http://schemas.microsoft.com/office/drawing/2014/main" xmlns="" id="{CD285AB0-F41E-483A-B5F3-4CC6BE6F9BC9}"/>
              </a:ext>
            </a:extLst>
          </p:cNvPr>
          <p:cNvSpPr/>
          <p:nvPr/>
        </p:nvSpPr>
        <p:spPr>
          <a:xfrm>
            <a:off x="4191073" y="3287073"/>
            <a:ext cx="1274383" cy="467190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957180">
              <a:lnSpc>
                <a:spcPts val="900"/>
              </a:lnSpc>
              <a:defRPr/>
            </a:pPr>
            <a:r>
              <a:rPr lang="ru-RU" sz="8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Военное представительство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endParaRPr kumimoji="0" lang="ru-RU" sz="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8" name="Скругленный прямоугольник 9257">
            <a:extLst>
              <a:ext uri="{FF2B5EF4-FFF2-40B4-BE49-F238E27FC236}">
                <a16:creationId xmlns:a16="http://schemas.microsoft.com/office/drawing/2014/main" xmlns="" id="{8F06E419-A291-4730-83BB-5B34092740AA}"/>
              </a:ext>
            </a:extLst>
          </p:cNvPr>
          <p:cNvSpPr/>
          <p:nvPr/>
        </p:nvSpPr>
        <p:spPr>
          <a:xfrm>
            <a:off x="3812729" y="2881968"/>
            <a:ext cx="1274383" cy="467190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5718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Военное представительство 1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5718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51" name="Скругленный прямоугольник 9257">
            <a:extLst>
              <a:ext uri="{FF2B5EF4-FFF2-40B4-BE49-F238E27FC236}">
                <a16:creationId xmlns:a16="http://schemas.microsoft.com/office/drawing/2014/main" xmlns="" id="{B047512C-C18C-4995-92E7-33AD67FE125D}"/>
              </a:ext>
            </a:extLst>
          </p:cNvPr>
          <p:cNvSpPr/>
          <p:nvPr/>
        </p:nvSpPr>
        <p:spPr>
          <a:xfrm>
            <a:off x="7497899" y="3286692"/>
            <a:ext cx="1042607" cy="467190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5718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Предприятие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endParaRPr kumimoji="0" lang="ru-RU" sz="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2" name="Скругленный прямоугольник 9257">
            <a:extLst>
              <a:ext uri="{FF2B5EF4-FFF2-40B4-BE49-F238E27FC236}">
                <a16:creationId xmlns:a16="http://schemas.microsoft.com/office/drawing/2014/main" xmlns="" id="{38518158-11A4-465D-9743-BD69961727B6}"/>
              </a:ext>
            </a:extLst>
          </p:cNvPr>
          <p:cNvSpPr/>
          <p:nvPr/>
        </p:nvSpPr>
        <p:spPr>
          <a:xfrm>
            <a:off x="7119555" y="2881587"/>
            <a:ext cx="1042607" cy="467190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5718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Предприятие 1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5718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…</a:t>
            </a:r>
          </a:p>
        </p:txBody>
      </p: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xmlns="" id="{1D2534F5-F01D-4605-A634-9C0B8B65B2E6}"/>
              </a:ext>
            </a:extLst>
          </p:cNvPr>
          <p:cNvCxnSpPr>
            <a:cxnSpLocks/>
            <a:stCxn id="38" idx="1"/>
            <a:endCxn id="34" idx="3"/>
          </p:cNvCxnSpPr>
          <p:nvPr/>
        </p:nvCxnSpPr>
        <p:spPr>
          <a:xfrm flipH="1">
            <a:off x="1042028" y="3116235"/>
            <a:ext cx="466095" cy="1604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 w="med" len="med"/>
            <a:tailEnd type="none" w="med" len="med"/>
          </a:ln>
          <a:effectLst/>
        </p:spPr>
      </p:cxnSp>
      <p:cxnSp>
        <p:nvCxnSpPr>
          <p:cNvPr id="66" name="Прямая со стрелкой 65">
            <a:extLst>
              <a:ext uri="{FF2B5EF4-FFF2-40B4-BE49-F238E27FC236}">
                <a16:creationId xmlns:a16="http://schemas.microsoft.com/office/drawing/2014/main" xmlns="" id="{C4EFACE8-5CF1-4A5E-8E08-37448F9460AA}"/>
              </a:ext>
            </a:extLst>
          </p:cNvPr>
          <p:cNvCxnSpPr>
            <a:cxnSpLocks/>
          </p:cNvCxnSpPr>
          <p:nvPr/>
        </p:nvCxnSpPr>
        <p:spPr>
          <a:xfrm flipV="1">
            <a:off x="2520975" y="4189625"/>
            <a:ext cx="0" cy="678492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 w="med" len="med"/>
            <a:tailEnd type="none" w="med" len="med"/>
          </a:ln>
          <a:effectLst/>
        </p:spPr>
      </p:cxn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xmlns="" id="{672B040C-526D-4DC3-A6BC-0D717D1018FA}"/>
              </a:ext>
            </a:extLst>
          </p:cNvPr>
          <p:cNvGrpSpPr/>
          <p:nvPr/>
        </p:nvGrpSpPr>
        <p:grpSpPr>
          <a:xfrm>
            <a:off x="3734608" y="4914295"/>
            <a:ext cx="3607825" cy="641570"/>
            <a:chOff x="3978872" y="3311955"/>
            <a:chExt cx="4103142" cy="153248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978872" y="3311955"/>
              <a:ext cx="4103142" cy="1532488"/>
            </a:xfrm>
            <a:prstGeom prst="rect">
              <a:avLst/>
            </a:prstGeom>
            <a:solidFill>
              <a:schemeClr val="accent1">
                <a:alpha val="1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" name="Цилиндр 30"/>
            <p:cNvSpPr/>
            <p:nvPr/>
          </p:nvSpPr>
          <p:spPr>
            <a:xfrm>
              <a:off x="4295717" y="3404358"/>
              <a:ext cx="3430963" cy="1440083"/>
            </a:xfrm>
            <a:prstGeom prst="can">
              <a:avLst>
                <a:gd name="adj" fmla="val 18023"/>
              </a:avLst>
            </a:prstGeom>
            <a:solidFill>
              <a:schemeClr val="tx2">
                <a:lumMod val="60000"/>
                <a:lumOff val="40000"/>
                <a:alpha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71975" tIns="35987" rIns="71975" bIns="35987" rtlCol="0" anchor="ctr"/>
            <a:lstStyle/>
            <a:p>
              <a:pPr algn="ctr"/>
              <a:r>
                <a:rPr lang="ru-RU" sz="1100" b="1" dirty="0">
                  <a:solidFill>
                    <a:schemeClr val="tx1"/>
                  </a:solidFill>
                  <a:latin typeface="Akzidenz-Grotesk Pro Regular (Заголовки)"/>
                  <a:cs typeface="Arial" pitchFamily="34" charset="0"/>
                </a:rPr>
                <a:t>Центр эксплуатации и развития </a:t>
              </a:r>
            </a:p>
            <a:p>
              <a:pPr algn="ctr"/>
              <a:r>
                <a:rPr lang="ru-RU" sz="1100" b="1" dirty="0">
                  <a:solidFill>
                    <a:schemeClr val="tx1"/>
                  </a:solidFill>
                  <a:latin typeface="Akzidenz-Grotesk Pro Regular (Заголовки)"/>
                  <a:cs typeface="Arial" pitchFamily="34" charset="0"/>
                </a:rPr>
                <a:t>ИСУ ОПК</a:t>
              </a:r>
            </a:p>
            <a:p>
              <a:pPr algn="ctr"/>
              <a:r>
                <a:rPr lang="ru-RU" sz="1100" b="1" dirty="0">
                  <a:solidFill>
                    <a:schemeClr val="tx1"/>
                  </a:solidFill>
                  <a:latin typeface="Akzidenz-Grotesk Pro Regular (Заголовки)"/>
                  <a:cs typeface="Arial" pitchFamily="34" charset="0"/>
                </a:rPr>
                <a:t>(ФГУП ВНИИ «Центр»)</a:t>
              </a:r>
            </a:p>
          </p:txBody>
        </p:sp>
      </p:grpSp>
      <p:sp>
        <p:nvSpPr>
          <p:cNvPr id="25" name="Цилиндр 24"/>
          <p:cNvSpPr/>
          <p:nvPr/>
        </p:nvSpPr>
        <p:spPr>
          <a:xfrm>
            <a:off x="9419358" y="1348359"/>
            <a:ext cx="2344711" cy="1152047"/>
          </a:xfrm>
          <a:prstGeom prst="can">
            <a:avLst>
              <a:gd name="adj" fmla="val 18023"/>
            </a:avLst>
          </a:prstGeom>
          <a:gradFill>
            <a:gsLst>
              <a:gs pos="4000">
                <a:srgbClr val="A878A2"/>
              </a:gs>
              <a:gs pos="0">
                <a:schemeClr val="dk1">
                  <a:lumMod val="110000"/>
                  <a:satMod val="105000"/>
                  <a:tint val="67000"/>
                  <a:alpha val="15000"/>
                </a:schemeClr>
              </a:gs>
              <a:gs pos="51000">
                <a:srgbClr val="C953BB">
                  <a:lumMod val="88000"/>
                  <a:alpha val="28000"/>
                </a:srgbClr>
              </a:gs>
              <a:gs pos="100000">
                <a:schemeClr val="dk1">
                  <a:lumMod val="105000"/>
                  <a:satMod val="109000"/>
                  <a:tint val="81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51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lg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71975" tIns="35987" rIns="71975" bIns="35987"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kzidenz-Grotesk Pro Regular (Заголовки)"/>
                <a:cs typeface="Arial" pitchFamily="34" charset="0"/>
              </a:rPr>
              <a:t>Сведения о качестве экспортируемой продукции</a:t>
            </a:r>
          </a:p>
          <a:p>
            <a:pPr algn="ctr"/>
            <a:r>
              <a:rPr lang="ru-RU" sz="1100" b="1" dirty="0">
                <a:solidFill>
                  <a:srgbClr val="FF0000"/>
                </a:solidFill>
                <a:latin typeface="Akzidenz-Grotesk Pro Regular (Заголовки)"/>
                <a:cs typeface="Arial" pitchFamily="34" charset="0"/>
              </a:rPr>
              <a:t>(планируется)</a:t>
            </a:r>
          </a:p>
          <a:p>
            <a:pPr algn="ctr"/>
            <a:endParaRPr lang="ru-RU" sz="1100" b="1" dirty="0">
              <a:solidFill>
                <a:schemeClr val="tx1"/>
              </a:solidFill>
              <a:latin typeface="Akzidenz-Grotesk Pro Regular (Заголовки)"/>
              <a:cs typeface="Arial" pitchFamily="34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0EA5C394-44E8-422F-9F61-91F82A57CE4F}"/>
              </a:ext>
            </a:extLst>
          </p:cNvPr>
          <p:cNvSpPr/>
          <p:nvPr/>
        </p:nvSpPr>
        <p:spPr>
          <a:xfrm>
            <a:off x="944879" y="4870021"/>
            <a:ext cx="2216176" cy="720434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1">
            <a:schemeClr val="accent5"/>
          </a:lnRef>
          <a:fillRef idx="1003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рекламационные акты;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характер дефекта;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меры по исключению дефектов;</a:t>
            </a:r>
            <a:endParaRPr lang="en-US" sz="9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57180">
              <a:lnSpc>
                <a:spcPts val="900"/>
              </a:lnSpc>
              <a:defRPr/>
            </a:pP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b="1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8" name="Прямая со стрелкой 77">
            <a:extLst>
              <a:ext uri="{FF2B5EF4-FFF2-40B4-BE49-F238E27FC236}">
                <a16:creationId xmlns:a16="http://schemas.microsoft.com/office/drawing/2014/main" xmlns="" id="{F6425A53-7E24-4ACE-B988-B4104244BE2D}"/>
              </a:ext>
            </a:extLst>
          </p:cNvPr>
          <p:cNvCxnSpPr>
            <a:cxnSpLocks/>
          </p:cNvCxnSpPr>
          <p:nvPr/>
        </p:nvCxnSpPr>
        <p:spPr>
          <a:xfrm flipV="1">
            <a:off x="4849564" y="4754712"/>
            <a:ext cx="4" cy="165603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 w="med" len="med"/>
            <a:tailEnd type="none" w="med" len="med"/>
          </a:ln>
          <a:effectLst/>
        </p:spPr>
      </p:cxnSp>
      <p:cxnSp>
        <p:nvCxnSpPr>
          <p:cNvPr id="79" name="Прямая со стрелкой 78">
            <a:extLst>
              <a:ext uri="{FF2B5EF4-FFF2-40B4-BE49-F238E27FC236}">
                <a16:creationId xmlns:a16="http://schemas.microsoft.com/office/drawing/2014/main" xmlns="" id="{66AFB259-E0D6-47C9-A5E9-6EC528097920}"/>
              </a:ext>
            </a:extLst>
          </p:cNvPr>
          <p:cNvCxnSpPr>
            <a:cxnSpLocks/>
          </p:cNvCxnSpPr>
          <p:nvPr/>
        </p:nvCxnSpPr>
        <p:spPr>
          <a:xfrm flipH="1" flipV="1">
            <a:off x="7336496" y="4764407"/>
            <a:ext cx="1" cy="14988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 w="med" len="med"/>
            <a:tailEnd type="none" w="med" len="med"/>
          </a:ln>
          <a:effectLst/>
        </p:spPr>
      </p:cxnSp>
      <p:cxnSp>
        <p:nvCxnSpPr>
          <p:cNvPr id="84" name="Прямая со стрелкой 83">
            <a:extLst>
              <a:ext uri="{FF2B5EF4-FFF2-40B4-BE49-F238E27FC236}">
                <a16:creationId xmlns:a16="http://schemas.microsoft.com/office/drawing/2014/main" xmlns="" id="{5361A370-9AFD-4589-9497-7A3298A2133A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3154680" y="5235080"/>
            <a:ext cx="579928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 w="med" len="med"/>
            <a:tailEnd type="none" w="med" len="med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B57F9DC-66BA-4FC1-8513-143FCBE7A209}"/>
              </a:ext>
            </a:extLst>
          </p:cNvPr>
          <p:cNvSpPr txBox="1"/>
          <p:nvPr/>
        </p:nvSpPr>
        <p:spPr>
          <a:xfrm>
            <a:off x="451129" y="1031497"/>
            <a:ext cx="2522300" cy="294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50000"/>
              </a:lnSpc>
            </a:pPr>
            <a:r>
              <a:rPr lang="ru-RU" sz="1200" b="1" dirty="0"/>
              <a:t>ФГУП ВНИИ «Центр»,</a:t>
            </a:r>
          </a:p>
          <a:p>
            <a:pPr algn="ctr">
              <a:lnSpc>
                <a:spcPct val="50000"/>
              </a:lnSpc>
            </a:pPr>
            <a:r>
              <a:rPr lang="ru-RU" sz="1200" b="1" dirty="0"/>
              <a:t>АО НИЦ «Прикладная Логистика»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BC6804B1-59A7-494E-892B-1E731ACB2781}"/>
              </a:ext>
            </a:extLst>
          </p:cNvPr>
          <p:cNvSpPr txBox="1"/>
          <p:nvPr/>
        </p:nvSpPr>
        <p:spPr>
          <a:xfrm>
            <a:off x="3286037" y="1060809"/>
            <a:ext cx="2522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Минобороны России (УВП)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3FDABE9F-B2D2-489B-9834-D0FA280A7D8C}"/>
              </a:ext>
            </a:extLst>
          </p:cNvPr>
          <p:cNvSpPr txBox="1"/>
          <p:nvPr/>
        </p:nvSpPr>
        <p:spPr>
          <a:xfrm>
            <a:off x="6276308" y="1031923"/>
            <a:ext cx="2522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ФГУП ВНИИ «Центр»</a:t>
            </a:r>
          </a:p>
        </p:txBody>
      </p:sp>
      <p:cxnSp>
        <p:nvCxnSpPr>
          <p:cNvPr id="61" name="Прямая со стрелкой 60">
            <a:extLst>
              <a:ext uri="{FF2B5EF4-FFF2-40B4-BE49-F238E27FC236}">
                <a16:creationId xmlns:a16="http://schemas.microsoft.com/office/drawing/2014/main" xmlns="" id="{B656DA4D-0CB9-4BE4-8060-65DE284A7E35}"/>
              </a:ext>
            </a:extLst>
          </p:cNvPr>
          <p:cNvCxnSpPr>
            <a:cxnSpLocks/>
          </p:cNvCxnSpPr>
          <p:nvPr/>
        </p:nvCxnSpPr>
        <p:spPr>
          <a:xfrm flipH="1" flipV="1">
            <a:off x="1393134" y="3528980"/>
            <a:ext cx="504387" cy="6071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 w="med" len="med"/>
            <a:tailEnd type="none" w="med" len="med"/>
          </a:ln>
          <a:effectLst/>
        </p:spPr>
      </p:cxnSp>
      <p:cxnSp>
        <p:nvCxnSpPr>
          <p:cNvPr id="64" name="Прямая со стрелкой 63">
            <a:extLst>
              <a:ext uri="{FF2B5EF4-FFF2-40B4-BE49-F238E27FC236}">
                <a16:creationId xmlns:a16="http://schemas.microsoft.com/office/drawing/2014/main" xmlns="" id="{7BAC2757-FA24-4B6D-897F-8C5EA0CEE0A0}"/>
              </a:ext>
            </a:extLst>
          </p:cNvPr>
          <p:cNvCxnSpPr>
            <a:cxnSpLocks/>
            <a:endCxn id="30" idx="3"/>
          </p:cNvCxnSpPr>
          <p:nvPr/>
        </p:nvCxnSpPr>
        <p:spPr>
          <a:xfrm flipH="1" flipV="1">
            <a:off x="1760724" y="3946886"/>
            <a:ext cx="497634" cy="36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 w="med" len="med"/>
            <a:tailEnd type="none" w="med" len="med"/>
          </a:ln>
          <a:effectLst/>
        </p:spPr>
      </p:cxnSp>
      <p:cxnSp>
        <p:nvCxnSpPr>
          <p:cNvPr id="68" name="Прямая со стрелкой 67">
            <a:extLst>
              <a:ext uri="{FF2B5EF4-FFF2-40B4-BE49-F238E27FC236}">
                <a16:creationId xmlns:a16="http://schemas.microsoft.com/office/drawing/2014/main" xmlns="" id="{0476C7D7-6DB7-47DD-BDF3-A705EBA1BA64}"/>
              </a:ext>
            </a:extLst>
          </p:cNvPr>
          <p:cNvCxnSpPr>
            <a:cxnSpLocks/>
            <a:endCxn id="88" idx="2"/>
          </p:cNvCxnSpPr>
          <p:nvPr/>
        </p:nvCxnSpPr>
        <p:spPr>
          <a:xfrm flipV="1">
            <a:off x="11472253" y="3755139"/>
            <a:ext cx="1" cy="153307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 w="med" len="med"/>
            <a:tailEnd type="none" w="med" len="med"/>
          </a:ln>
          <a:effectLst/>
        </p:spPr>
      </p:cxnSp>
      <p:sp>
        <p:nvSpPr>
          <p:cNvPr id="70" name="Стрелка вправо 22">
            <a:extLst>
              <a:ext uri="{FF2B5EF4-FFF2-40B4-BE49-F238E27FC236}">
                <a16:creationId xmlns:a16="http://schemas.microsoft.com/office/drawing/2014/main" xmlns="" id="{AEB622CB-DF3B-4FB8-8766-07DB7BF5F348}"/>
              </a:ext>
            </a:extLst>
          </p:cNvPr>
          <p:cNvSpPr/>
          <p:nvPr/>
        </p:nvSpPr>
        <p:spPr>
          <a:xfrm rot="5400000">
            <a:off x="10389456" y="1709625"/>
            <a:ext cx="363442" cy="1933491"/>
          </a:xfrm>
          <a:prstGeom prst="rightArrow">
            <a:avLst>
              <a:gd name="adj1" fmla="val 50000"/>
              <a:gd name="adj2" fmla="val 59798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xmlns="" id="{CE32F679-187E-4BBB-A11F-95C708F5BC42}"/>
              </a:ext>
            </a:extLst>
          </p:cNvPr>
          <p:cNvSpPr/>
          <p:nvPr/>
        </p:nvSpPr>
        <p:spPr>
          <a:xfrm>
            <a:off x="9090639" y="3914517"/>
            <a:ext cx="2926647" cy="840195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1">
            <a:schemeClr val="accent5"/>
          </a:lnRef>
          <a:fillRef idx="1003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отчеты об эксплуатационных происшествиях;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реестр отказов ПВН;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рекламации, предъявляемые </a:t>
            </a:r>
            <a:r>
              <a:rPr lang="ru-RU" sz="900" b="1" dirty="0" err="1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инозаказчиками</a:t>
            </a:r>
            <a:r>
              <a:rPr lang="ru-RU" sz="900" b="1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претензии к качеству и комплектности ПВН;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57180">
              <a:lnSpc>
                <a:spcPts val="900"/>
              </a:lnSpc>
              <a:defRPr/>
            </a:pP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1000" b="1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Скругленный прямоугольник 9257">
            <a:extLst>
              <a:ext uri="{FF2B5EF4-FFF2-40B4-BE49-F238E27FC236}">
                <a16:creationId xmlns:a16="http://schemas.microsoft.com/office/drawing/2014/main" xmlns="" id="{1C6A064C-3CBD-48B1-AF29-75ACC4773284}"/>
              </a:ext>
            </a:extLst>
          </p:cNvPr>
          <p:cNvSpPr/>
          <p:nvPr/>
        </p:nvSpPr>
        <p:spPr>
          <a:xfrm>
            <a:off x="9646046" y="3310190"/>
            <a:ext cx="754302" cy="467190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5718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Финальное изделие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83" name="Скругленный прямоугольник 9257">
            <a:extLst>
              <a:ext uri="{FF2B5EF4-FFF2-40B4-BE49-F238E27FC236}">
                <a16:creationId xmlns:a16="http://schemas.microsoft.com/office/drawing/2014/main" xmlns="" id="{C0FC95CD-6B33-4D2A-B7A4-5A7F5D22EE2B}"/>
              </a:ext>
            </a:extLst>
          </p:cNvPr>
          <p:cNvSpPr/>
          <p:nvPr/>
        </p:nvSpPr>
        <p:spPr>
          <a:xfrm>
            <a:off x="9305694" y="2886248"/>
            <a:ext cx="754302" cy="467190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5718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Финальное изделие 1</a:t>
            </a:r>
            <a:endParaRPr lang="en-US" sz="8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57180">
              <a:lnSpc>
                <a:spcPts val="900"/>
              </a:lnSpc>
              <a:defRPr/>
            </a:pP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8" name="Скругленный прямоугольник 9257">
            <a:extLst>
              <a:ext uri="{FF2B5EF4-FFF2-40B4-BE49-F238E27FC236}">
                <a16:creationId xmlns:a16="http://schemas.microsoft.com/office/drawing/2014/main" xmlns="" id="{6338809F-D4D0-4FF0-A9BE-10514F810F59}"/>
              </a:ext>
            </a:extLst>
          </p:cNvPr>
          <p:cNvSpPr/>
          <p:nvPr/>
        </p:nvSpPr>
        <p:spPr>
          <a:xfrm>
            <a:off x="10927222" y="3287949"/>
            <a:ext cx="1090064" cy="467190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 defTabSz="957180">
              <a:lnSpc>
                <a:spcPts val="900"/>
              </a:lnSpc>
              <a:defRPr/>
            </a:pPr>
            <a:endParaRPr lang="en-US" sz="8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57180">
              <a:lnSpc>
                <a:spcPts val="900"/>
              </a:lnSpc>
              <a:defRPr/>
            </a:pPr>
            <a:r>
              <a:rPr lang="ru-RU" sz="8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Экспортный контракт </a:t>
            </a:r>
            <a:r>
              <a:rPr lang="en-US" sz="8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sz="8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57180">
              <a:lnSpc>
                <a:spcPts val="900"/>
              </a:lnSpc>
              <a:defRPr/>
            </a:pPr>
            <a:endParaRPr lang="en-US" sz="8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Скругленный прямоугольник 9257">
            <a:extLst>
              <a:ext uri="{FF2B5EF4-FFF2-40B4-BE49-F238E27FC236}">
                <a16:creationId xmlns:a16="http://schemas.microsoft.com/office/drawing/2014/main" xmlns="" id="{4CE610B5-54BA-4114-B919-C19CA6B64220}"/>
              </a:ext>
            </a:extLst>
          </p:cNvPr>
          <p:cNvSpPr/>
          <p:nvPr/>
        </p:nvSpPr>
        <p:spPr>
          <a:xfrm>
            <a:off x="10526091" y="2884644"/>
            <a:ext cx="1090064" cy="467190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5718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Экспортный контракт 1</a:t>
            </a:r>
            <a:endParaRPr lang="en-US" sz="8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57180">
              <a:lnSpc>
                <a:spcPts val="900"/>
              </a:lnSpc>
              <a:defRPr/>
            </a:pP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90" name="Прямая со стрелкой 89">
            <a:extLst>
              <a:ext uri="{FF2B5EF4-FFF2-40B4-BE49-F238E27FC236}">
                <a16:creationId xmlns:a16="http://schemas.microsoft.com/office/drawing/2014/main" xmlns="" id="{25A98823-9995-454F-951B-21E8642EBFA7}"/>
              </a:ext>
            </a:extLst>
          </p:cNvPr>
          <p:cNvCxnSpPr>
            <a:cxnSpLocks/>
            <a:stCxn id="89" idx="1"/>
            <a:endCxn id="83" idx="3"/>
          </p:cNvCxnSpPr>
          <p:nvPr/>
        </p:nvCxnSpPr>
        <p:spPr>
          <a:xfrm flipH="1">
            <a:off x="10059996" y="3118239"/>
            <a:ext cx="466095" cy="1604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 w="med" len="med"/>
            <a:tailEnd type="none" w="med" len="med"/>
          </a:ln>
          <a:effectLst/>
        </p:spPr>
      </p:cxnSp>
      <p:cxnSp>
        <p:nvCxnSpPr>
          <p:cNvPr id="92" name="Прямая со стрелкой 91">
            <a:extLst>
              <a:ext uri="{FF2B5EF4-FFF2-40B4-BE49-F238E27FC236}">
                <a16:creationId xmlns:a16="http://schemas.microsoft.com/office/drawing/2014/main" xmlns="" id="{ADACDDA5-B87C-403F-8319-3E24DED7F5A5}"/>
              </a:ext>
            </a:extLst>
          </p:cNvPr>
          <p:cNvCxnSpPr>
            <a:cxnSpLocks/>
          </p:cNvCxnSpPr>
          <p:nvPr/>
        </p:nvCxnSpPr>
        <p:spPr>
          <a:xfrm flipH="1" flipV="1">
            <a:off x="10411102" y="3530984"/>
            <a:ext cx="504387" cy="6071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 w="med" len="med"/>
            <a:tailEnd type="none" w="med" len="med"/>
          </a:ln>
          <a:effectLst/>
        </p:spPr>
      </p:cxnSp>
      <p:cxnSp>
        <p:nvCxnSpPr>
          <p:cNvPr id="94" name="Прямая со стрелкой 93">
            <a:extLst>
              <a:ext uri="{FF2B5EF4-FFF2-40B4-BE49-F238E27FC236}">
                <a16:creationId xmlns:a16="http://schemas.microsoft.com/office/drawing/2014/main" xmlns="" id="{BD1C4887-38FE-4974-BF12-1C4D8ED5E0F5}"/>
              </a:ext>
            </a:extLst>
          </p:cNvPr>
          <p:cNvCxnSpPr>
            <a:cxnSpLocks/>
            <a:stCxn id="5" idx="3"/>
            <a:endCxn id="77" idx="2"/>
          </p:cNvCxnSpPr>
          <p:nvPr/>
        </p:nvCxnSpPr>
        <p:spPr>
          <a:xfrm flipV="1">
            <a:off x="7342433" y="4754712"/>
            <a:ext cx="3211530" cy="480368"/>
          </a:xfrm>
          <a:prstGeom prst="bentConnector2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 w="med" len="med"/>
            <a:tailEnd type="none" w="med" len="med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72F5F457-3F90-4651-B756-BAA8DA667186}"/>
              </a:ext>
            </a:extLst>
          </p:cNvPr>
          <p:cNvSpPr txBox="1"/>
          <p:nvPr/>
        </p:nvSpPr>
        <p:spPr>
          <a:xfrm>
            <a:off x="4509058" y="6283035"/>
            <a:ext cx="2167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Akzidenz-Grotesk Pro Regular (Заголовки)"/>
                <a:cs typeface="Arial" pitchFamily="34" charset="0"/>
              </a:rPr>
              <a:t>МИНПРОМТОРГ РОССИИ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FB628B29-F286-47B6-97C8-A79FB9DAF11F}"/>
              </a:ext>
            </a:extLst>
          </p:cNvPr>
          <p:cNvSpPr txBox="1"/>
          <p:nvPr/>
        </p:nvSpPr>
        <p:spPr>
          <a:xfrm>
            <a:off x="9197254" y="1054270"/>
            <a:ext cx="2522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kzidenz-Grotesk Pro Regular (Заголовки)"/>
                <a:cs typeface="Arial" pitchFamily="34" charset="0"/>
              </a:rPr>
              <a:t>ФСВТС России</a:t>
            </a:r>
          </a:p>
          <a:p>
            <a:pPr algn="ctr"/>
            <a:endParaRPr lang="ru-RU" sz="1200" b="1" dirty="0"/>
          </a:p>
        </p:txBody>
      </p:sp>
      <p:sp>
        <p:nvSpPr>
          <p:cNvPr id="100" name="Равнобедренный треугольник 99">
            <a:extLst>
              <a:ext uri="{FF2B5EF4-FFF2-40B4-BE49-F238E27FC236}">
                <a16:creationId xmlns:a16="http://schemas.microsoft.com/office/drawing/2014/main" xmlns="" id="{EFAB5C0C-E059-4A77-B264-53B60F041CBA}"/>
              </a:ext>
            </a:extLst>
          </p:cNvPr>
          <p:cNvSpPr/>
          <p:nvPr/>
        </p:nvSpPr>
        <p:spPr>
          <a:xfrm rot="10800000">
            <a:off x="3739201" y="5555860"/>
            <a:ext cx="3597295" cy="562848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Овал 84">
            <a:extLst>
              <a:ext uri="{FF2B5EF4-FFF2-40B4-BE49-F238E27FC236}">
                <a16:creationId xmlns:a16="http://schemas.microsoft.com/office/drawing/2014/main" xmlns="" id="{50090B4E-92AC-437D-9CA7-6128F9651BB3}"/>
              </a:ext>
            </a:extLst>
          </p:cNvPr>
          <p:cNvSpPr/>
          <p:nvPr/>
        </p:nvSpPr>
        <p:spPr>
          <a:xfrm>
            <a:off x="4037103" y="5638065"/>
            <a:ext cx="3043673" cy="25829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анализа качества изделий ВВСТ</a:t>
            </a:r>
          </a:p>
        </p:txBody>
      </p:sp>
      <p:pic>
        <p:nvPicPr>
          <p:cNvPr id="101" name="Рисунок 100">
            <a:extLst>
              <a:ext uri="{FF2B5EF4-FFF2-40B4-BE49-F238E27FC236}">
                <a16:creationId xmlns:a16="http://schemas.microsoft.com/office/drawing/2014/main" xmlns="" id="{6FEE38D9-90F8-43BC-A158-4824889C76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7570152" y="6190364"/>
            <a:ext cx="383920" cy="449937"/>
          </a:xfrm>
          <a:prstGeom prst="rect">
            <a:avLst/>
          </a:prstGeom>
        </p:spPr>
      </p:pic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xmlns="" id="{FECB7FC2-10E7-47A4-8D94-E6AC9E05BD78}"/>
              </a:ext>
            </a:extLst>
          </p:cNvPr>
          <p:cNvSpPr/>
          <p:nvPr/>
        </p:nvSpPr>
        <p:spPr>
          <a:xfrm>
            <a:off x="8143028" y="6075273"/>
            <a:ext cx="3874258" cy="703469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Ежегодный доклад в Правительство Российской Федерации о состоянии и принятых мерах по обеспечению качества и повышения надежности поставляемой оборонной продукции 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xmlns="" id="{49C46A19-A2C5-4E32-9406-97A4810CD21B}"/>
              </a:ext>
            </a:extLst>
          </p:cNvPr>
          <p:cNvSpPr txBox="1"/>
          <p:nvPr/>
        </p:nvSpPr>
        <p:spPr>
          <a:xfrm>
            <a:off x="2680796" y="1684822"/>
            <a:ext cx="744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b="1" dirty="0">
                <a:latin typeface="Akzidenz-Grotesk Pro Regular (Заголовки)"/>
                <a:cs typeface="Arial" pitchFamily="34" charset="0"/>
              </a:rPr>
              <a:t>Согласование перечня образцов и предприятий </a:t>
            </a:r>
          </a:p>
        </p:txBody>
      </p:sp>
      <p:cxnSp>
        <p:nvCxnSpPr>
          <p:cNvPr id="123" name="Прямая со стрелкой 122">
            <a:extLst>
              <a:ext uri="{FF2B5EF4-FFF2-40B4-BE49-F238E27FC236}">
                <a16:creationId xmlns:a16="http://schemas.microsoft.com/office/drawing/2014/main" xmlns="" id="{4ED453ED-F5C4-4822-B82A-E3AAFB7F2425}"/>
              </a:ext>
            </a:extLst>
          </p:cNvPr>
          <p:cNvCxnSpPr>
            <a:cxnSpLocks/>
          </p:cNvCxnSpPr>
          <p:nvPr/>
        </p:nvCxnSpPr>
        <p:spPr>
          <a:xfrm flipH="1">
            <a:off x="2738324" y="1688958"/>
            <a:ext cx="576468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 w="med" len="med"/>
            <a:tailEnd type="none" w="med" len="med"/>
          </a:ln>
          <a:effectLst/>
        </p:spPr>
      </p:cxnSp>
      <p:cxnSp>
        <p:nvCxnSpPr>
          <p:cNvPr id="126" name="Прямая со стрелкой 125">
            <a:extLst>
              <a:ext uri="{FF2B5EF4-FFF2-40B4-BE49-F238E27FC236}">
                <a16:creationId xmlns:a16="http://schemas.microsoft.com/office/drawing/2014/main" xmlns="" id="{9F6373DC-7D0F-42E1-9FA8-DDF4127E6DB1}"/>
              </a:ext>
            </a:extLst>
          </p:cNvPr>
          <p:cNvCxnSpPr>
            <a:cxnSpLocks/>
          </p:cNvCxnSpPr>
          <p:nvPr/>
        </p:nvCxnSpPr>
        <p:spPr>
          <a:xfrm>
            <a:off x="2735056" y="2231883"/>
            <a:ext cx="579736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 w="med" len="med"/>
            <a:tailEnd type="none" w="med" len="med"/>
          </a:ln>
          <a:effectLst/>
        </p:spPr>
      </p:cxn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xmlns="" id="{FFAECDFB-C346-436E-93AD-C65CEA2A44C3}"/>
              </a:ext>
            </a:extLst>
          </p:cNvPr>
          <p:cNvSpPr/>
          <p:nvPr/>
        </p:nvSpPr>
        <p:spPr>
          <a:xfrm>
            <a:off x="3468535" y="3910901"/>
            <a:ext cx="2560608" cy="85350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1">
            <a:schemeClr val="accent5"/>
          </a:lnRef>
          <a:fillRef idx="1003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ru-RU" sz="900" b="1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ru-RU" sz="900" b="1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ru-RU" sz="900" b="1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900" b="1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900" b="1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900" b="1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рекламационных актов;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донесения об авариях и катастрофах;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акты исследования о причинах дефекта изделия;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акты проверки технологического процесса</a:t>
            </a:r>
            <a:r>
              <a:rPr lang="ru-RU" sz="800" b="1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8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57180">
              <a:lnSpc>
                <a:spcPts val="900"/>
              </a:lnSpc>
              <a:defRPr/>
            </a:pP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000" b="1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ru-RU" sz="1000" b="1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ru-RU" sz="1000" b="1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ru-RU" sz="1000" b="1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xmlns="" id="{33678EDC-3CB2-4EBB-B06E-A4E89A89E81B}"/>
              </a:ext>
            </a:extLst>
          </p:cNvPr>
          <p:cNvSpPr/>
          <p:nvPr/>
        </p:nvSpPr>
        <p:spPr>
          <a:xfrm>
            <a:off x="6391383" y="3910521"/>
            <a:ext cx="2337016" cy="86303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1">
            <a:schemeClr val="accent5"/>
          </a:lnRef>
          <a:fillRef idx="1003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ru-RU" sz="900" b="1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ru-RU" sz="900" b="1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отчеты о результативности СМК;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затраты на гарантийный и постгарантийный ремонт;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собственные затраты на погашение рекламаций;</a:t>
            </a:r>
            <a:endParaRPr lang="en-US" sz="3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57180">
              <a:lnSpc>
                <a:spcPts val="900"/>
              </a:lnSpc>
              <a:defRPr/>
            </a:pP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b="1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ru-RU" sz="1000" b="1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endParaRPr lang="ru-RU" sz="1000" b="1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7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: скругленные углы 55">
            <a:extLst>
              <a:ext uri="{FF2B5EF4-FFF2-40B4-BE49-F238E27FC236}">
                <a16:creationId xmlns:a16="http://schemas.microsoft.com/office/drawing/2014/main" xmlns="" id="{A9284ABC-AA23-443D-AD61-251198BD4A1C}"/>
              </a:ext>
            </a:extLst>
          </p:cNvPr>
          <p:cNvSpPr/>
          <p:nvPr/>
        </p:nvSpPr>
        <p:spPr>
          <a:xfrm>
            <a:off x="4043915" y="1615235"/>
            <a:ext cx="3223577" cy="61804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2853"/>
            <a:ext cx="12192000" cy="645342"/>
          </a:xfrm>
          <a:prstGeom prst="rect">
            <a:avLst/>
          </a:prstGeom>
          <a:solidFill>
            <a:srgbClr val="66615E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r>
              <a:rPr lang="ru-RU" dirty="0">
                <a:solidFill>
                  <a:srgbClr val="9A9592"/>
                </a:solidFill>
              </a:rPr>
              <a:t>а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40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5" y="-550378"/>
            <a:ext cx="1833000" cy="1692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" name="Shape 196"/>
          <p:cNvSpPr/>
          <p:nvPr/>
        </p:nvSpPr>
        <p:spPr>
          <a:xfrm>
            <a:off x="1508123" y="107040"/>
            <a:ext cx="9923537" cy="324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/>
          <a:p>
            <a:pPr algn="ctr">
              <a:lnSpc>
                <a:spcPts val="2000"/>
              </a:lnSpc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Результаты научно-практической конференции  </a:t>
            </a:r>
          </a:p>
          <a:p>
            <a:pPr algn="ctr">
              <a:lnSpc>
                <a:spcPts val="2000"/>
              </a:lnSpc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«Обеспечение соответствия продукции, поставляемой по ГОЗ»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Akzidenz-Grotesk Pro Regular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43015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" name="Скругленный прямоугольник 9257">
            <a:extLst>
              <a:ext uri="{FF2B5EF4-FFF2-40B4-BE49-F238E27FC236}">
                <a16:creationId xmlns:a16="http://schemas.microsoft.com/office/drawing/2014/main" xmlns="" id="{8F06E419-A291-4730-83BB-5B34092740AA}"/>
              </a:ext>
            </a:extLst>
          </p:cNvPr>
          <p:cNvSpPr/>
          <p:nvPr/>
        </p:nvSpPr>
        <p:spPr>
          <a:xfrm>
            <a:off x="509401" y="2233280"/>
            <a:ext cx="2941463" cy="596018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defTabSz="957180">
              <a:defRPr/>
            </a:pPr>
            <a:r>
              <a:rPr kumimoji="0" lang="ru-RU" sz="10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Одобрить </a:t>
            </a:r>
            <a:r>
              <a:rPr lang="ru-RU" sz="10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АО «Концерн ВКО «Алмаз – Антей» в создании автоматизированной системы управления качеством</a:t>
            </a:r>
            <a:endParaRPr kumimoji="0" lang="ru-RU" sz="1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xmlns="" id="{CE32F679-187E-4BBB-A11F-95C708F5BC42}"/>
              </a:ext>
            </a:extLst>
          </p:cNvPr>
          <p:cNvSpPr/>
          <p:nvPr/>
        </p:nvSpPr>
        <p:spPr>
          <a:xfrm>
            <a:off x="7419190" y="3908446"/>
            <a:ext cx="4630379" cy="2842513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1">
            <a:schemeClr val="accent5"/>
          </a:lnRef>
          <a:fillRef idx="1003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прослеживаемости продукции и ее технических и функциональных характеристик на всех стадиях ее жизненного цикла с целью подтверждения способности выполнять установленные функции и соответствовать заданным требованиям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процессов разработки, производства, испытания, установки, монтажа, технического и сервисного обслуживания, ремонта, хранения, утилизации и реализации продукции, поставляемой по ГОЗ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системности решения технического, технологического, научно-методического и кадрового обеспечения, проблем импортозамещения, применения современных цифровых технологий и др. для обеспечения соответствия продукции, поставляемой по ГОЗ, установленным требованиям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оперативного взаимодействия организаций оборонно-промышленного комплекса, федеральных органов исполнительной власти, государственных заказчиков, генеральных конструкторов по созданию ВВСТ, головных исполнителей и исполнителей ГОЗ на всех стадиях жизненного цикла продукции, поставляемой по ГОЗ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единой системы показателей и индикаторов качества продукции на всех стадиях ее жизненного цикла.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72F5F457-3F90-4651-B756-BAA8DA667186}"/>
              </a:ext>
            </a:extLst>
          </p:cNvPr>
          <p:cNvSpPr txBox="1"/>
          <p:nvPr/>
        </p:nvSpPr>
        <p:spPr>
          <a:xfrm>
            <a:off x="4043915" y="1731484"/>
            <a:ext cx="3314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Akzidenz-Grotesk Pro Regular (Заголовки)"/>
                <a:cs typeface="Arial" pitchFamily="34" charset="0"/>
              </a:rPr>
              <a:t>Основные решения конференции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B8D5F5C-CE3A-436D-8155-62A27B0502F2}"/>
              </a:ext>
            </a:extLst>
          </p:cNvPr>
          <p:cNvSpPr txBox="1"/>
          <p:nvPr/>
        </p:nvSpPr>
        <p:spPr>
          <a:xfrm>
            <a:off x="214880" y="668877"/>
            <a:ext cx="7801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Организатор конференции – Минпромторг России совместно с Минобороны России, АО «Концерн ВКО «Алмаз – Антей», ФГУП «ВНИИ «Центр»</a:t>
            </a:r>
          </a:p>
          <a:p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22 декабря 2020 г., город Москва</a:t>
            </a:r>
          </a:p>
        </p:txBody>
      </p:sp>
      <p:sp>
        <p:nvSpPr>
          <p:cNvPr id="65" name="Скругленный прямоугольник 9257">
            <a:extLst>
              <a:ext uri="{FF2B5EF4-FFF2-40B4-BE49-F238E27FC236}">
                <a16:creationId xmlns:a16="http://schemas.microsoft.com/office/drawing/2014/main" xmlns="" id="{43EF73F9-5459-4EC4-ADAE-601952C9FB6E}"/>
              </a:ext>
            </a:extLst>
          </p:cNvPr>
          <p:cNvSpPr/>
          <p:nvPr/>
        </p:nvSpPr>
        <p:spPr>
          <a:xfrm>
            <a:off x="488830" y="2989691"/>
            <a:ext cx="2962035" cy="1880292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defTabSz="957180">
              <a:defRPr/>
            </a:pPr>
            <a:r>
              <a:rPr lang="ru-RU" sz="10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Рекомендовать АО «Концерн ВКО «Алмаз – Антей» и организациям, входящим в его структуру, направлять в центральный орган системы добровольной сертификации, в рамках которой были выданы сертификаты соответствия на продукцию и системы менеджмента качества организаций-поставщиков составных частей, комплектующих изделий, сырья и материалов, информацию об ухудшении качества ВВСТ по вине таких поставщиков</a:t>
            </a:r>
            <a:endParaRPr kumimoji="0" lang="ru-RU" sz="1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6D0419D3-D31F-4552-8B1D-967A6BC89912}"/>
              </a:ext>
            </a:extLst>
          </p:cNvPr>
          <p:cNvSpPr/>
          <p:nvPr/>
        </p:nvSpPr>
        <p:spPr>
          <a:xfrm>
            <a:off x="7419191" y="1467951"/>
            <a:ext cx="6096000" cy="41742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7" name="Скругленный прямоугольник 9257">
            <a:extLst>
              <a:ext uri="{FF2B5EF4-FFF2-40B4-BE49-F238E27FC236}">
                <a16:creationId xmlns:a16="http://schemas.microsoft.com/office/drawing/2014/main" xmlns="" id="{C0D6E1F5-0801-4497-8CF8-CBC7A838ACD4}"/>
              </a:ext>
            </a:extLst>
          </p:cNvPr>
          <p:cNvSpPr/>
          <p:nvPr/>
        </p:nvSpPr>
        <p:spPr>
          <a:xfrm>
            <a:off x="4168152" y="3103733"/>
            <a:ext cx="2696246" cy="350698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defTabSz="957180">
              <a:defRPr/>
            </a:pPr>
            <a:r>
              <a:rPr lang="ru-RU" sz="14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Признать необходимость корректировки законодательства о контрактной системе в части выведения из под требований 223-ФЗ «О закупках товаров, работ, услуг отдельными видами юридических лиц», организации закупки материалов и покупных комплектующих изделий по ГОЗ аналогично закупкам, осуществляемым в рамках военно-технического сотрудничества</a:t>
            </a:r>
          </a:p>
        </p:txBody>
      </p:sp>
      <p:sp>
        <p:nvSpPr>
          <p:cNvPr id="72" name="Скругленный прямоугольник 9257">
            <a:extLst>
              <a:ext uri="{FF2B5EF4-FFF2-40B4-BE49-F238E27FC236}">
                <a16:creationId xmlns:a16="http://schemas.microsoft.com/office/drawing/2014/main" xmlns="" id="{6AF3C9C2-64EC-46ED-9332-3CE86285DBC7}"/>
              </a:ext>
            </a:extLst>
          </p:cNvPr>
          <p:cNvSpPr/>
          <p:nvPr/>
        </p:nvSpPr>
        <p:spPr>
          <a:xfrm>
            <a:off x="509402" y="5030376"/>
            <a:ext cx="2941462" cy="1580341"/>
          </a:xfrm>
          <a:prstGeom prst="roundRect">
            <a:avLst/>
          </a:prstGeom>
          <a:solidFill>
            <a:srgbClr val="92D050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defTabSz="957180">
              <a:defRPr/>
            </a:pPr>
            <a:r>
              <a:rPr lang="ru-RU" sz="10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Рекомендовать АО «Концерн ВКО «Алмаз – Антей» активизировать взаимодействие с органами власти субъектов Российской Федерации и муниципальных образований, на территории которых расположены организации, входящие в его структуру и испытывающие дефицит в специалистах среднего профессионального образования, в части расширения бюджетных мест по таким специальностям</a:t>
            </a:r>
          </a:p>
        </p:txBody>
      </p:sp>
      <p:sp>
        <p:nvSpPr>
          <p:cNvPr id="75" name="Скругленный прямоугольник 9257">
            <a:extLst>
              <a:ext uri="{FF2B5EF4-FFF2-40B4-BE49-F238E27FC236}">
                <a16:creationId xmlns:a16="http://schemas.microsoft.com/office/drawing/2014/main" xmlns="" id="{A58C5CEE-9806-4E71-8528-00B27BFBB60E}"/>
              </a:ext>
            </a:extLst>
          </p:cNvPr>
          <p:cNvSpPr/>
          <p:nvPr/>
        </p:nvSpPr>
        <p:spPr>
          <a:xfrm>
            <a:off x="7788531" y="2233280"/>
            <a:ext cx="4107712" cy="98376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 defTabSz="957180">
              <a:defRPr/>
            </a:pPr>
            <a:r>
              <a:rPr lang="ru-RU" sz="120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Признать необходимость создания многоуровневой государственной системы обеспечения соответствия продукции (ГССП), поставляемой по ГОЗ, установленным требованиям </a:t>
            </a:r>
          </a:p>
        </p:txBody>
      </p:sp>
      <p:sp>
        <p:nvSpPr>
          <p:cNvPr id="2" name="Стрелка: вниз 1">
            <a:extLst>
              <a:ext uri="{FF2B5EF4-FFF2-40B4-BE49-F238E27FC236}">
                <a16:creationId xmlns:a16="http://schemas.microsoft.com/office/drawing/2014/main" xmlns="" id="{0EF411AC-FD09-4822-8A93-D36F889A7803}"/>
              </a:ext>
            </a:extLst>
          </p:cNvPr>
          <p:cNvSpPr/>
          <p:nvPr/>
        </p:nvSpPr>
        <p:spPr>
          <a:xfrm>
            <a:off x="7788531" y="3365384"/>
            <a:ext cx="4107712" cy="435836"/>
          </a:xfrm>
          <a:prstGeom prst="downArrow">
            <a:avLst>
              <a:gd name="adj1" fmla="val 50000"/>
              <a:gd name="adj2" fmla="val 401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ГССП должна основываться на следующих принципах</a:t>
            </a:r>
            <a:endParaRPr lang="ru-RU" sz="1100" b="1" dirty="0"/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xmlns="" id="{2D143501-6DC2-4625-B24B-A67F3D160088}"/>
              </a:ext>
            </a:extLst>
          </p:cNvPr>
          <p:cNvSpPr/>
          <p:nvPr/>
        </p:nvSpPr>
        <p:spPr>
          <a:xfrm rot="2139685">
            <a:off x="3820205" y="2449002"/>
            <a:ext cx="163398" cy="380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низ 17">
            <a:extLst>
              <a:ext uri="{FF2B5EF4-FFF2-40B4-BE49-F238E27FC236}">
                <a16:creationId xmlns:a16="http://schemas.microsoft.com/office/drawing/2014/main" xmlns="" id="{089CE25C-0722-4EEA-8811-38E58D7D2753}"/>
              </a:ext>
            </a:extLst>
          </p:cNvPr>
          <p:cNvSpPr/>
          <p:nvPr/>
        </p:nvSpPr>
        <p:spPr>
          <a:xfrm>
            <a:off x="5554380" y="2449002"/>
            <a:ext cx="163398" cy="380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: вниз 18">
            <a:extLst>
              <a:ext uri="{FF2B5EF4-FFF2-40B4-BE49-F238E27FC236}">
                <a16:creationId xmlns:a16="http://schemas.microsoft.com/office/drawing/2014/main" xmlns="" id="{FD1ACB67-AC7D-4449-837E-85BDBE547CCA}"/>
              </a:ext>
            </a:extLst>
          </p:cNvPr>
          <p:cNvSpPr/>
          <p:nvPr/>
        </p:nvSpPr>
        <p:spPr>
          <a:xfrm rot="19225459">
            <a:off x="7358764" y="2419722"/>
            <a:ext cx="163398" cy="380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4508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694</Words>
  <Application>Microsoft Office PowerPoint</Application>
  <PresentationFormat>Произвольный</PresentationFormat>
  <Paragraphs>102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Евсеева Ольга Александровна</cp:lastModifiedBy>
  <cp:revision>65</cp:revision>
  <cp:lastPrinted>2021-03-24T12:52:15Z</cp:lastPrinted>
  <dcterms:created xsi:type="dcterms:W3CDTF">2021-03-09T08:43:36Z</dcterms:created>
  <dcterms:modified xsi:type="dcterms:W3CDTF">2021-04-15T12:28:02Z</dcterms:modified>
</cp:coreProperties>
</file>